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4"/>
    <p:sldMasterId id="214748367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6858000" cx="12192000"/>
  <p:notesSz cx="6858000" cy="9144000"/>
  <p:embeddedFontLst>
    <p:embeddedFont>
      <p:font typeface="Roboto"/>
      <p:regular r:id="rId33"/>
      <p:bold r:id="rId34"/>
      <p:italic r:id="rId35"/>
      <p:boldItalic r:id="rId36"/>
    </p:embeddedFont>
    <p:embeddedFont>
      <p:font typeface="Roboto Medium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483">
          <p15:clr>
            <a:srgbClr val="A4A3A4"/>
          </p15:clr>
        </p15:guide>
        <p15:guide id="4" orient="horz" pos="436">
          <p15:clr>
            <a:srgbClr val="A4A3A4"/>
          </p15:clr>
        </p15:guide>
        <p15:guide id="5" orient="horz" pos="3793">
          <p15:clr>
            <a:srgbClr val="A4A3A4"/>
          </p15:clr>
        </p15:guide>
        <p15:guide id="6" pos="5518">
          <p15:clr>
            <a:srgbClr val="A4A3A4"/>
          </p15:clr>
        </p15:guide>
        <p15:guide id="7" pos="7197">
          <p15:clr>
            <a:srgbClr val="A4A3A4"/>
          </p15:clr>
        </p15:guide>
        <p15:guide id="8" pos="2162">
          <p15:clr>
            <a:srgbClr val="A4A3A4"/>
          </p15:clr>
        </p15:guide>
        <p15:guide id="9" pos="3341">
          <p15:clr>
            <a:srgbClr val="A4A3A4"/>
          </p15:clr>
        </p15:guide>
        <p15:guide id="10" pos="43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  <p:guide pos="483"/>
        <p:guide pos="436" orient="horz"/>
        <p:guide pos="3793" orient="horz"/>
        <p:guide pos="5518"/>
        <p:guide pos="7197"/>
        <p:guide pos="2162"/>
        <p:guide pos="3341"/>
        <p:guide pos="433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edium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oboto-regular.fntdata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Roboto-italic.fntdata"/><Relationship Id="rId12" Type="http://schemas.openxmlformats.org/officeDocument/2006/relationships/slide" Target="slides/slide6.xml"/><Relationship Id="rId34" Type="http://schemas.openxmlformats.org/officeDocument/2006/relationships/font" Target="fonts/Roboto-bold.fntdata"/><Relationship Id="rId15" Type="http://schemas.openxmlformats.org/officeDocument/2006/relationships/slide" Target="slides/slide9.xml"/><Relationship Id="rId37" Type="http://schemas.openxmlformats.org/officeDocument/2006/relationships/font" Target="fonts/RobotoMedium-regular.fntdata"/><Relationship Id="rId14" Type="http://schemas.openxmlformats.org/officeDocument/2006/relationships/slide" Target="slides/slide8.xml"/><Relationship Id="rId36" Type="http://schemas.openxmlformats.org/officeDocument/2006/relationships/font" Target="fonts/Roboto-boldItalic.fntdata"/><Relationship Id="rId17" Type="http://schemas.openxmlformats.org/officeDocument/2006/relationships/slide" Target="slides/slide11.xml"/><Relationship Id="rId39" Type="http://schemas.openxmlformats.org/officeDocument/2006/relationships/font" Target="fonts/RobotoMedium-italic.fntdata"/><Relationship Id="rId16" Type="http://schemas.openxmlformats.org/officeDocument/2006/relationships/slide" Target="slides/slide10.xml"/><Relationship Id="rId38" Type="http://schemas.openxmlformats.org/officeDocument/2006/relationships/font" Target="fonts/RobotoMedium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итульный слайд">
  <p:cSld name="2_Титульный слайд">
    <p:bg>
      <p:bgPr>
        <a:solidFill>
          <a:schemeClr val="dk1"/>
        </a:solid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2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type="title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"/>
              <a:buNone/>
              <a:defRPr b="0" i="0" sz="7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" name="Google Shape;9;p2"/>
          <p:cNvSpPr txBox="1"/>
          <p:nvPr>
            <p:ph idx="1" type="body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Титульный слайд">
  <p:cSld name="3_Титульный слайд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1" name="Google Shape;51;p12"/>
          <p:cNvSpPr txBox="1"/>
          <p:nvPr>
            <p:ph type="title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" name="Google Shape;52;p12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214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Титульный слайд">
  <p:cSld name="5_Титульный слайд"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type="title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214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Титульный слайд">
  <p:cSld name="4_Титульный слайд">
    <p:bg>
      <p:bgPr>
        <a:solidFill>
          <a:srgbClr val="6E32E0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type="title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Только заголовок">
  <p:cSld name="13_Только заголовок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4" name="Google Shape;64;p15"/>
          <p:cNvSpPr/>
          <p:nvPr>
            <p:ph idx="2" type="pic"/>
          </p:nvPr>
        </p:nvSpPr>
        <p:spPr>
          <a:xfrm>
            <a:off x="-1" y="13465"/>
            <a:ext cx="7958667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Только заголовок">
  <p:cSld name="15_Только заголовок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4233334" y="0"/>
            <a:ext cx="7958666" cy="68445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8" name="Google Shape;68;p16"/>
          <p:cNvSpPr txBox="1"/>
          <p:nvPr>
            <p:ph type="title"/>
          </p:nvPr>
        </p:nvSpPr>
        <p:spPr>
          <a:xfrm>
            <a:off x="690847" y="654803"/>
            <a:ext cx="3127009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9" name="Google Shape;69;p16"/>
          <p:cNvSpPr txBox="1"/>
          <p:nvPr>
            <p:ph idx="2" type="body"/>
          </p:nvPr>
        </p:nvSpPr>
        <p:spPr>
          <a:xfrm>
            <a:off x="690847" y="2506662"/>
            <a:ext cx="3127010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1_Только заголовок">
  <p:cSld name="21_Только заголовок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/>
          <p:nvPr/>
        </p:nvSpPr>
        <p:spPr>
          <a:xfrm>
            <a:off x="0" y="0"/>
            <a:ext cx="4233334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2" name="Google Shape;72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7"/>
          <p:cNvSpPr txBox="1"/>
          <p:nvPr>
            <p:ph idx="1" type="body"/>
          </p:nvPr>
        </p:nvSpPr>
        <p:spPr>
          <a:xfrm>
            <a:off x="4233334" y="0"/>
            <a:ext cx="7958666" cy="68445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2" type="body"/>
          </p:nvPr>
        </p:nvSpPr>
        <p:spPr>
          <a:xfrm>
            <a:off x="690847" y="2506662"/>
            <a:ext cx="3155290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type="title"/>
          </p:nvPr>
        </p:nvSpPr>
        <p:spPr>
          <a:xfrm>
            <a:off x="690847" y="874849"/>
            <a:ext cx="3505540" cy="138015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Только заголовок">
  <p:cSld name="14_Только заголовок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/>
          <p:nvPr/>
        </p:nvSpPr>
        <p:spPr>
          <a:xfrm>
            <a:off x="0" y="0"/>
            <a:ext cx="7958666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8" name="Google Shape;78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8"/>
          <p:cNvSpPr txBox="1"/>
          <p:nvPr>
            <p:ph idx="1" type="body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0" name="Google Shape;80;p18"/>
          <p:cNvSpPr/>
          <p:nvPr>
            <p:ph idx="2" type="pic"/>
          </p:nvPr>
        </p:nvSpPr>
        <p:spPr>
          <a:xfrm>
            <a:off x="775294" y="775295"/>
            <a:ext cx="6393557" cy="51598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_Только заголовок">
  <p:cSld name="18_Только заголовок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 txBox="1"/>
          <p:nvPr>
            <p:ph idx="1" type="body"/>
          </p:nvPr>
        </p:nvSpPr>
        <p:spPr>
          <a:xfrm>
            <a:off x="775296" y="2641600"/>
            <a:ext cx="10649944" cy="36030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pic>
        <p:nvPicPr>
          <p:cNvPr id="83" name="Google Shape;83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9"/>
          <p:cNvSpPr txBox="1"/>
          <p:nvPr>
            <p:ph idx="2" type="body"/>
          </p:nvPr>
        </p:nvSpPr>
        <p:spPr>
          <a:xfrm>
            <a:off x="690846" y="1496260"/>
            <a:ext cx="10810307" cy="7643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85" name="Google Shape;85;p19"/>
          <p:cNvSpPr txBox="1"/>
          <p:nvPr>
            <p:ph type="title"/>
          </p:nvPr>
        </p:nvSpPr>
        <p:spPr>
          <a:xfrm>
            <a:off x="623400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Только заголовок">
  <p:cSld name="17_Только заголовок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20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9" name="Google Shape;89;p20"/>
          <p:cNvSpPr/>
          <p:nvPr>
            <p:ph idx="2" type="pic"/>
          </p:nvPr>
        </p:nvSpPr>
        <p:spPr>
          <a:xfrm>
            <a:off x="775295" y="1651000"/>
            <a:ext cx="10725858" cy="42756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Только заголовок">
  <p:cSld name="16_Только заголовок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1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2" name="Google Shape;92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1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4" name="Google Shape;94;p21"/>
          <p:cNvSpPr/>
          <p:nvPr>
            <p:ph idx="2" type="pic"/>
          </p:nvPr>
        </p:nvSpPr>
        <p:spPr>
          <a:xfrm>
            <a:off x="775295" y="2261409"/>
            <a:ext cx="10725858" cy="36652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Титульный слайд">
  <p:cSld name="4_Титульный слайд">
    <p:bg>
      <p:bgPr>
        <a:solidFill>
          <a:srgbClr val="6E32E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" name="Google Shape;12;p3"/>
          <p:cNvSpPr txBox="1"/>
          <p:nvPr>
            <p:ph type="title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b="0" i="0" sz="7200" u="none" cap="none" strike="noStrik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3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Только заголовок">
  <p:cSld name="20_Только заголовок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2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7" name="Google Shape;97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2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9" name="Google Shape;99;p22"/>
          <p:cNvSpPr txBox="1"/>
          <p:nvPr>
            <p:ph idx="1" type="body"/>
          </p:nvPr>
        </p:nvSpPr>
        <p:spPr>
          <a:xfrm>
            <a:off x="690846" y="2247774"/>
            <a:ext cx="10810307" cy="2353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815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AutoNum type="arabicPeriod"/>
              <a:defRPr b="0" i="0" sz="2200" u="none" cap="none" strike="noStrike">
                <a:solidFill>
                  <a:srgbClr val="F5F5F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>
  <p:cSld name="Только заголовок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3"/>
          <p:cNvSpPr/>
          <p:nvPr>
            <p:ph idx="2" type="pic"/>
          </p:nvPr>
        </p:nvSpPr>
        <p:spPr>
          <a:xfrm>
            <a:off x="6093708" y="0"/>
            <a:ext cx="6096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03" name="Google Shape;103;p23"/>
          <p:cNvSpPr txBox="1"/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4" name="Google Shape;104;p23"/>
          <p:cNvSpPr txBox="1"/>
          <p:nvPr>
            <p:ph idx="1" type="body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Только заголовок">
  <p:cSld name="12_Только заголовок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4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8" name="Google Shape;108;p24"/>
          <p:cNvSpPr txBox="1"/>
          <p:nvPr>
            <p:ph idx="1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Только заголовок">
  <p:cSld name="10_Только заголовок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2" name="Google Shape;112;p25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13" name="Google Shape;113;p25"/>
          <p:cNvSpPr txBox="1"/>
          <p:nvPr>
            <p:ph idx="2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олько заголовок">
  <p:cSld name="1_Только заголовок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6"/>
          <p:cNvSpPr/>
          <p:nvPr>
            <p:ph idx="2" type="pic"/>
          </p:nvPr>
        </p:nvSpPr>
        <p:spPr>
          <a:xfrm>
            <a:off x="6093708" y="0"/>
            <a:ext cx="6096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17" name="Google Shape;117;p26"/>
          <p:cNvSpPr txBox="1"/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8" name="Google Shape;118;p26"/>
          <p:cNvSpPr txBox="1"/>
          <p:nvPr>
            <p:ph idx="1" type="body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19" name="Google Shape;119;p26"/>
          <p:cNvSpPr/>
          <p:nvPr>
            <p:ph idx="3" type="pic"/>
          </p:nvPr>
        </p:nvSpPr>
        <p:spPr>
          <a:xfrm>
            <a:off x="6093708" y="3429000"/>
            <a:ext cx="6096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Только заголовок">
  <p:cSld name="6_Только заголовок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7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2" name="Google Shape;122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7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4" name="Google Shape;124;p27"/>
          <p:cNvSpPr txBox="1"/>
          <p:nvPr/>
        </p:nvSpPr>
        <p:spPr>
          <a:xfrm>
            <a:off x="690847" y="2136469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Roboto"/>
              <a:buNone/>
            </a:pPr>
            <a:r>
              <a:rPr b="0" i="0" lang="ru-RU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Образец текста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Только заголовок">
  <p:cSld name="7_Только заголовок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8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8" name="Google Shape;128;p28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9" name="Google Shape;129;p28"/>
          <p:cNvSpPr txBox="1"/>
          <p:nvPr>
            <p:ph idx="2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Только заголовок">
  <p:cSld name="3_Только заголовок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9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3" name="Google Shape;133;p29"/>
          <p:cNvSpPr/>
          <p:nvPr/>
        </p:nvSpPr>
        <p:spPr>
          <a:xfrm>
            <a:off x="6096000" y="0"/>
            <a:ext cx="6096000" cy="3429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" name="Google Shape;134;p29"/>
          <p:cNvSpPr txBox="1"/>
          <p:nvPr>
            <p:ph idx="1" type="body"/>
          </p:nvPr>
        </p:nvSpPr>
        <p:spPr>
          <a:xfrm>
            <a:off x="6788489" y="692150"/>
            <a:ext cx="4681253" cy="20362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35" name="Google Shape;135;p29"/>
          <p:cNvSpPr/>
          <p:nvPr/>
        </p:nvSpPr>
        <p:spPr>
          <a:xfrm>
            <a:off x="6096000" y="3429000"/>
            <a:ext cx="6096000" cy="343746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" name="Google Shape;136;p29"/>
          <p:cNvSpPr txBox="1"/>
          <p:nvPr>
            <p:ph idx="2" type="body"/>
          </p:nvPr>
        </p:nvSpPr>
        <p:spPr>
          <a:xfrm>
            <a:off x="6788489" y="4133851"/>
            <a:ext cx="4681253" cy="20362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олько заголовок">
  <p:cSld name="2_Только заголовок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5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8" name="Google Shape;18;p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683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AutoNum type="arabicPeriod"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_Только заголовок">
  <p:cSld name="19_Только заголовок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6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" name="Google Shape;23;p6"/>
          <p:cNvSpPr txBox="1"/>
          <p:nvPr>
            <p:ph idx="1" type="body"/>
          </p:nvPr>
        </p:nvSpPr>
        <p:spPr>
          <a:xfrm>
            <a:off x="690846" y="1880129"/>
            <a:ext cx="10810307" cy="2353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815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Только заголовок">
  <p:cSld name="5_Только заголовок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8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" name="Google Shape;29;p8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0" name="Google Shape;30;p8"/>
          <p:cNvSpPr txBox="1"/>
          <p:nvPr>
            <p:ph idx="2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Только заголовок">
  <p:cSld name="11_Только заголовок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/>
          <p:nvPr/>
        </p:nvSpPr>
        <p:spPr>
          <a:xfrm>
            <a:off x="6096000" y="0"/>
            <a:ext cx="6096000" cy="2285156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" name="Google Shape;33;p9"/>
          <p:cNvSpPr/>
          <p:nvPr/>
        </p:nvSpPr>
        <p:spPr>
          <a:xfrm>
            <a:off x="6096000" y="2285156"/>
            <a:ext cx="6096000" cy="2285156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" name="Google Shape;34;p9"/>
          <p:cNvSpPr/>
          <p:nvPr/>
        </p:nvSpPr>
        <p:spPr>
          <a:xfrm>
            <a:off x="6096000" y="4572844"/>
            <a:ext cx="6096000" cy="228515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5" name="Google Shape;35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9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7" name="Google Shape;37;p9"/>
          <p:cNvSpPr txBox="1"/>
          <p:nvPr>
            <p:ph idx="1" type="body"/>
          </p:nvPr>
        </p:nvSpPr>
        <p:spPr>
          <a:xfrm>
            <a:off x="6788489" y="692151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8" name="Google Shape;38;p9"/>
          <p:cNvSpPr txBox="1"/>
          <p:nvPr>
            <p:ph idx="2" type="body"/>
          </p:nvPr>
        </p:nvSpPr>
        <p:spPr>
          <a:xfrm>
            <a:off x="6788489" y="2975189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9" name="Google Shape;39;p9"/>
          <p:cNvSpPr txBox="1"/>
          <p:nvPr>
            <p:ph idx="3" type="body"/>
          </p:nvPr>
        </p:nvSpPr>
        <p:spPr>
          <a:xfrm>
            <a:off x="6788489" y="5262877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Только заголовок">
  <p:cSld name="4_Только заголовок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0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b="0" i="0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3" name="Google Shape;43;p10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683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AutoNum type="arabicPeriod"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итульный слайд">
  <p:cSld name="2_Титульный слайд">
    <p:bg>
      <p:bgPr>
        <a:solidFill>
          <a:schemeClr val="dk1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/>
          <p:nvPr>
            <p:ph idx="2" type="pic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47" name="Google Shape;47;p11"/>
          <p:cNvSpPr txBox="1"/>
          <p:nvPr>
            <p:ph type="title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"/>
              <a:buNone/>
              <a:defRPr b="0" i="0" sz="7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25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26" Type="http://schemas.openxmlformats.org/officeDocument/2006/relationships/theme" Target="../theme/theme3.xml"/><Relationship Id="rId25" Type="http://schemas.openxmlformats.org/officeDocument/2006/relationships/slideLayout" Target="../slideLayouts/slideLayout27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21.xml"/><Relationship Id="rId1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0"/>
          <p:cNvPicPr preferRelativeResize="0"/>
          <p:nvPr>
            <p:ph idx="2" type="pic"/>
          </p:nvPr>
        </p:nvPicPr>
        <p:blipFill rotWithShape="1">
          <a:blip r:embed="rId3">
            <a:alphaModFix amt="43000"/>
          </a:blip>
          <a:srcRect b="7739" l="0" r="0" t="7740"/>
          <a:stretch/>
        </p:blipFill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30"/>
          <p:cNvSpPr txBox="1"/>
          <p:nvPr>
            <p:ph type="title"/>
          </p:nvPr>
        </p:nvSpPr>
        <p:spPr>
          <a:xfrm>
            <a:off x="690847" y="3009279"/>
            <a:ext cx="9037615" cy="26013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80"/>
              <a:buFont typeface="Roboto"/>
              <a:buNone/>
            </a:pPr>
            <a:r>
              <a:rPr lang="ru-RU" sz="6480"/>
              <a:t>Теория вероятностей и математическая статистика</a:t>
            </a:r>
            <a:endParaRPr sz="648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43" name="Google Shape;143;p30"/>
          <p:cNvSpPr txBox="1"/>
          <p:nvPr>
            <p:ph idx="1" type="body"/>
          </p:nvPr>
        </p:nvSpPr>
        <p:spPr>
          <a:xfrm>
            <a:off x="690847" y="5775444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214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ru-RU" sz="2800"/>
              <a:t>Вебинары</a:t>
            </a:r>
            <a:endParaRPr/>
          </a:p>
          <a:p>
            <a:pPr indent="0" lvl="0" marL="0" rtl="0" algn="l">
              <a:lnSpc>
                <a:spcPct val="11214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t/>
            </a:r>
            <a:endParaRPr sz="2800"/>
          </a:p>
        </p:txBody>
      </p:sp>
      <p:pic>
        <p:nvPicPr>
          <p:cNvPr id="144" name="Google Shape;144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9515" y="644057"/>
            <a:ext cx="2811524" cy="834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9"/>
          <p:cNvSpPr txBox="1"/>
          <p:nvPr>
            <p:ph type="title"/>
          </p:nvPr>
        </p:nvSpPr>
        <p:spPr>
          <a:xfrm>
            <a:off x="843247" y="1927953"/>
            <a:ext cx="10810306" cy="15754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</a:pPr>
            <a:r>
              <a:rPr lang="ru-RU" sz="3200"/>
              <a:t>Событие можно назвать достоверным, если в результате испытания оно обязательно произойдет.</a:t>
            </a:r>
            <a:endParaRPr sz="3200">
              <a:solidFill>
                <a:srgbClr val="7F7F7F"/>
              </a:solidFill>
            </a:endParaRPr>
          </a:p>
        </p:txBody>
      </p:sp>
      <p:sp>
        <p:nvSpPr>
          <p:cNvPr id="202" name="Google Shape;202;p39"/>
          <p:cNvSpPr txBox="1"/>
          <p:nvPr/>
        </p:nvSpPr>
        <p:spPr>
          <a:xfrm>
            <a:off x="843247" y="6124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b="0" i="0" lang="ru-RU" sz="4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Достоверное событие</a:t>
            </a:r>
            <a:endParaRPr b="0" i="0" sz="44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0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Достоверное событие</a:t>
            </a:r>
            <a:endParaRPr/>
          </a:p>
        </p:txBody>
      </p:sp>
      <p:sp>
        <p:nvSpPr>
          <p:cNvPr id="208" name="Google Shape;208;p40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При броске игральной кости выпало число, не превышающее 6.</a:t>
            </a:r>
            <a:br>
              <a:rPr lang="ru-RU"/>
            </a:b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SzPts val="3300"/>
              <a:buNone/>
            </a:pP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1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Достоверное событие</a:t>
            </a:r>
            <a:endParaRPr/>
          </a:p>
        </p:txBody>
      </p:sp>
      <p:sp>
        <p:nvSpPr>
          <p:cNvPr id="214" name="Google Shape;214;p41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При броске игральной кости выпало число, не превышающее 6.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Подбросили монету, и выпал либо орел, либо решка.</a:t>
            </a:r>
            <a:br>
              <a:rPr lang="ru-RU"/>
            </a:b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SzPts val="3300"/>
              <a:buNone/>
            </a:pP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2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Достоверное событие</a:t>
            </a:r>
            <a:endParaRPr/>
          </a:p>
        </p:txBody>
      </p:sp>
      <p:sp>
        <p:nvSpPr>
          <p:cNvPr id="220" name="Google Shape;220;p42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При броске игральной кости выпало число, не превышающее 6.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Подбросили монету, и выпал либо орел, либо решка.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Монету подбросили стократно, и решка выпала не более 100 раз.</a:t>
            </a: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3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Невозможное событие</a:t>
            </a:r>
            <a:endParaRPr/>
          </a:p>
        </p:txBody>
      </p:sp>
      <p:sp>
        <p:nvSpPr>
          <p:cNvPr id="226" name="Google Shape;226;p43"/>
          <p:cNvSpPr txBox="1"/>
          <p:nvPr/>
        </p:nvSpPr>
        <p:spPr>
          <a:xfrm>
            <a:off x="843247" y="1553378"/>
            <a:ext cx="10810306" cy="19499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20"/>
              <a:buFont typeface="Roboto"/>
              <a:buNone/>
            </a:pPr>
            <a:r>
              <a:rPr b="0" i="0" lang="ru-RU" sz="312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Невозможное событие </a:t>
            </a:r>
            <a:r>
              <a:rPr lang="ru-RU" sz="312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—</a:t>
            </a:r>
            <a:r>
              <a:rPr b="0" i="0" lang="ru-RU" sz="312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то, которое никогда не произойдет.</a:t>
            </a:r>
            <a:endParaRPr b="0" i="0" sz="312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4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Невозможное событие</a:t>
            </a:r>
            <a:endParaRPr/>
          </a:p>
        </p:txBody>
      </p:sp>
      <p:sp>
        <p:nvSpPr>
          <p:cNvPr id="232" name="Google Shape;232;p44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Две игральные кости бросили один раз, и сумма выпавших чисел составила 15.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SzPts val="3300"/>
              <a:buNone/>
            </a:pPr>
            <a:br>
              <a:rPr lang="ru-RU"/>
            </a:b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SzPts val="3300"/>
              <a:buNone/>
            </a:pP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5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Невозможное событие</a:t>
            </a:r>
            <a:endParaRPr/>
          </a:p>
        </p:txBody>
      </p:sp>
      <p:sp>
        <p:nvSpPr>
          <p:cNvPr id="238" name="Google Shape;238;p45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Две игральные кости бросили один раз, и сумма выпавших чисел составила 15.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Монету подбросили стократно, и решка выпала 55 раз, а орел — 56.</a:t>
            </a:r>
            <a:br>
              <a:rPr lang="ru-RU"/>
            </a:b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SzPts val="3300"/>
              <a:buNone/>
            </a:pP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6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Невозможное событие</a:t>
            </a:r>
            <a:endParaRPr/>
          </a:p>
        </p:txBody>
      </p:sp>
      <p:sp>
        <p:nvSpPr>
          <p:cNvPr id="244" name="Google Shape;244;p46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Две игральные кости бросили один раз, и сумма выпавших чисел составила 15.</a:t>
            </a:r>
            <a:endParaRPr/>
          </a:p>
          <a:p>
            <a:pPr indent="-457200" lvl="0" marL="457200" rtl="0" algn="l">
              <a:spcBef>
                <a:spcPts val="100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Монету подбросили стократно, и решка выпала 55 раз, а орел — 56.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Три игральные кости бросили один раз, и сумма выпавших чисел составила 2.</a:t>
            </a: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47"/>
          <p:cNvPicPr preferRelativeResize="0"/>
          <p:nvPr/>
        </p:nvPicPr>
        <p:blipFill rotWithShape="1">
          <a:blip r:embed="rId3">
            <a:alphaModFix/>
          </a:blip>
          <a:srcRect b="31250" l="0" r="0" t="31249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4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32199">
              <a:alpha val="509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51" name="Google Shape;251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47"/>
          <p:cNvSpPr txBox="1"/>
          <p:nvPr/>
        </p:nvSpPr>
        <p:spPr>
          <a:xfrm>
            <a:off x="690846" y="499646"/>
            <a:ext cx="9929413" cy="55217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363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0" i="0" lang="ru-RU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Относительная частота</a:t>
            </a:r>
            <a:endParaRPr b="0" i="0" sz="4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8"/>
          <p:cNvSpPr/>
          <p:nvPr/>
        </p:nvSpPr>
        <p:spPr>
          <a:xfrm>
            <a:off x="932761" y="738130"/>
            <a:ext cx="954427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4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Относительная частота</a:t>
            </a:r>
            <a:endParaRPr b="0" i="0" sz="40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8" name="Google Shape;258;p48"/>
          <p:cNvSpPr/>
          <p:nvPr/>
        </p:nvSpPr>
        <p:spPr>
          <a:xfrm>
            <a:off x="932761" y="1983036"/>
            <a:ext cx="10623933" cy="2031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Для случайного события существует понятие </a:t>
            </a:r>
            <a:r>
              <a:rPr b="1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относительной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частоты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 </a:t>
            </a:r>
            <a:r>
              <a:rPr lang="ru-RU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— 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это отношение </a:t>
            </a:r>
            <a:r>
              <a:rPr lang="ru-RU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количества состоявшихся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событи</a:t>
            </a:r>
            <a:r>
              <a:rPr lang="ru-RU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й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к общему числу испытаний.</a:t>
            </a:r>
            <a:endParaRPr b="0" i="0" sz="2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31"/>
          <p:cNvPicPr preferRelativeResize="0"/>
          <p:nvPr>
            <p:ph idx="2" type="pic"/>
          </p:nvPr>
        </p:nvPicPr>
        <p:blipFill rotWithShape="1">
          <a:blip r:embed="rId3">
            <a:alphaModFix amt="64000"/>
          </a:blip>
          <a:srcRect b="7651" l="0" r="0" t="7650"/>
          <a:stretch/>
        </p:blipFill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31"/>
          <p:cNvSpPr txBox="1"/>
          <p:nvPr>
            <p:ph type="title"/>
          </p:nvPr>
        </p:nvSpPr>
        <p:spPr>
          <a:xfrm>
            <a:off x="690846" y="3129699"/>
            <a:ext cx="10281953" cy="23678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80"/>
              <a:buFont typeface="Roboto Medium"/>
              <a:buNone/>
            </a:pPr>
            <a:r>
              <a:rPr lang="ru-RU" sz="6480"/>
              <a:t>Теория вероятностей и математическая статистика</a:t>
            </a:r>
            <a:endParaRPr sz="6480"/>
          </a:p>
        </p:txBody>
      </p:sp>
      <p:sp>
        <p:nvSpPr>
          <p:cNvPr id="151" name="Google Shape;151;p31"/>
          <p:cNvSpPr txBox="1"/>
          <p:nvPr>
            <p:ph idx="1" type="body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8427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4"/>
              <a:buNone/>
            </a:pPr>
            <a:r>
              <a:rPr b="1" lang="ru-RU" sz="1704"/>
              <a:t>Случайные события. Условная вероятность. Формула Байеса. Независимые испытания</a:t>
            </a:r>
            <a:endParaRPr/>
          </a:p>
          <a:p>
            <a:pPr indent="0" lvl="0" marL="0" rtl="0" algn="l">
              <a:lnSpc>
                <a:spcPct val="184164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5"/>
              <a:buNone/>
            </a:pPr>
            <a:r>
              <a:t/>
            </a:r>
            <a:endParaRPr sz="1704"/>
          </a:p>
        </p:txBody>
      </p:sp>
      <p:pic>
        <p:nvPicPr>
          <p:cNvPr id="152" name="Google Shape;152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9515" y="644057"/>
            <a:ext cx="2811524" cy="83404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31"/>
          <p:cNvSpPr txBox="1"/>
          <p:nvPr/>
        </p:nvSpPr>
        <p:spPr>
          <a:xfrm>
            <a:off x="6504494" y="809270"/>
            <a:ext cx="5024043" cy="5036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b="0" i="0" lang="ru-RU" sz="2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Урок 1</a:t>
            </a:r>
            <a:endParaRPr b="0" i="0" sz="2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9"/>
          <p:cNvSpPr/>
          <p:nvPr/>
        </p:nvSpPr>
        <p:spPr>
          <a:xfrm>
            <a:off x="932761" y="738130"/>
            <a:ext cx="10084105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4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Относительная частота</a:t>
            </a:r>
            <a:endParaRPr b="0" i="0" sz="40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49"/>
          <p:cNvSpPr/>
          <p:nvPr/>
        </p:nvSpPr>
        <p:spPr>
          <a:xfrm>
            <a:off x="1913264" y="3457303"/>
            <a:ext cx="8211238" cy="26058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где </a:t>
            </a:r>
            <a:r>
              <a:rPr b="0" i="0" lang="ru-RU" sz="2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W(A) </a:t>
            </a:r>
            <a:r>
              <a:rPr lang="ru-RU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—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относительная частота события A,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 </a:t>
            </a:r>
            <a:r>
              <a:rPr lang="ru-RU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—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число появления события A,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 </a:t>
            </a:r>
            <a:r>
              <a:rPr lang="ru-RU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—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общее число испытаний.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1.1.png" id="265" name="Google Shape;26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2128" y="1666353"/>
            <a:ext cx="4067743" cy="179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0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lang="ru-RU"/>
              <a:t>Комбинаторика — раздел математики, изучающий дискретные объекты, множества (сочетания, перестановки, размещения и перечисления элементов) и отношения на них.</a:t>
            </a:r>
            <a:endParaRPr/>
          </a:p>
        </p:txBody>
      </p:sp>
      <p:sp>
        <p:nvSpPr>
          <p:cNvPr id="271" name="Google Shape;271;p50"/>
          <p:cNvSpPr txBox="1"/>
          <p:nvPr>
            <p:ph idx="2" type="body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ru-RU" sz="4400"/>
              <a:t>Комбинаторика</a:t>
            </a:r>
            <a:endParaRPr sz="44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1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Комбинаторика</a:t>
            </a:r>
            <a:endParaRPr/>
          </a:p>
        </p:txBody>
      </p:sp>
      <p:sp>
        <p:nvSpPr>
          <p:cNvPr id="277" name="Google Shape;277;p51"/>
          <p:cNvSpPr txBox="1"/>
          <p:nvPr>
            <p:ph idx="1" type="body"/>
          </p:nvPr>
        </p:nvSpPr>
        <p:spPr>
          <a:xfrm>
            <a:off x="6788489" y="692151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ru-RU"/>
              <a:t>Сочетания</a:t>
            </a:r>
            <a:endParaRPr/>
          </a:p>
        </p:txBody>
      </p:sp>
      <p:sp>
        <p:nvSpPr>
          <p:cNvPr id="278" name="Google Shape;278;p51"/>
          <p:cNvSpPr txBox="1"/>
          <p:nvPr>
            <p:ph idx="2" type="body"/>
          </p:nvPr>
        </p:nvSpPr>
        <p:spPr>
          <a:xfrm>
            <a:off x="6788489" y="2975189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lang="ru-RU"/>
              <a:t>Перестановки</a:t>
            </a:r>
            <a:endParaRPr/>
          </a:p>
        </p:txBody>
      </p:sp>
      <p:sp>
        <p:nvSpPr>
          <p:cNvPr id="279" name="Google Shape;279;p51"/>
          <p:cNvSpPr txBox="1"/>
          <p:nvPr>
            <p:ph idx="3" type="body"/>
          </p:nvPr>
        </p:nvSpPr>
        <p:spPr>
          <a:xfrm>
            <a:off x="6788489" y="5262877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lang="ru-RU"/>
              <a:t>Размещения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2"/>
          <p:cNvSpPr/>
          <p:nvPr/>
        </p:nvSpPr>
        <p:spPr>
          <a:xfrm>
            <a:off x="932762" y="738130"/>
            <a:ext cx="9863768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4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Сочетания</a:t>
            </a:r>
            <a:endParaRPr b="0" i="0" sz="40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" name="Google Shape;285;p52"/>
          <p:cNvSpPr/>
          <p:nvPr/>
        </p:nvSpPr>
        <p:spPr>
          <a:xfrm>
            <a:off x="932761" y="1983036"/>
            <a:ext cx="10304444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Сочетание </a:t>
            </a:r>
            <a:r>
              <a:rPr lang="ru-RU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— это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набор, состоящий из </a:t>
            </a:r>
            <a:r>
              <a:rPr b="1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элементов, выбранных</a:t>
            </a:r>
            <a:r>
              <a:rPr lang="ru-RU"/>
              <a:t> 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из множества, содержащего </a:t>
            </a:r>
            <a:r>
              <a:rPr b="1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различных элементов.</a:t>
            </a:r>
            <a:endParaRPr b="0" i="0" sz="2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3"/>
          <p:cNvSpPr/>
          <p:nvPr/>
        </p:nvSpPr>
        <p:spPr>
          <a:xfrm>
            <a:off x="932762" y="738130"/>
            <a:ext cx="9555296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4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Перестановки</a:t>
            </a:r>
            <a:endParaRPr b="0" i="0" sz="40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1" name="Google Shape;291;p53"/>
          <p:cNvSpPr/>
          <p:nvPr/>
        </p:nvSpPr>
        <p:spPr>
          <a:xfrm>
            <a:off x="932761" y="1983036"/>
            <a:ext cx="9973937" cy="131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Перестановки </a:t>
            </a:r>
            <a:r>
              <a:rPr lang="ru-RU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—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комбинации из </a:t>
            </a:r>
            <a:r>
              <a:rPr b="1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элементов,</a:t>
            </a:r>
            <a:r>
              <a:rPr lang="ru-RU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отличающиеся их порядком.</a:t>
            </a:r>
            <a:endParaRPr b="0" i="0" sz="2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4"/>
          <p:cNvSpPr/>
          <p:nvPr/>
        </p:nvSpPr>
        <p:spPr>
          <a:xfrm>
            <a:off x="932761" y="738130"/>
            <a:ext cx="9522246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4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Размещения</a:t>
            </a:r>
            <a:endParaRPr b="0" i="0" sz="40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54"/>
          <p:cNvSpPr/>
          <p:nvPr/>
        </p:nvSpPr>
        <p:spPr>
          <a:xfrm>
            <a:off x="932761" y="1983036"/>
            <a:ext cx="10150207" cy="1959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Размещения из </a:t>
            </a:r>
            <a:r>
              <a:rPr b="1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элементов, выбранных из множества </a:t>
            </a:r>
            <a:r>
              <a:rPr b="1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— </a:t>
            </a:r>
            <a:r>
              <a:rPr b="0" i="0" lang="ru-RU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это комбинации, которые отличаются либо самими элементами, либо порядком их расположения.</a:t>
            </a:r>
            <a:endParaRPr b="0" i="0" sz="2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5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Итоги</a:t>
            </a:r>
            <a:endParaRPr/>
          </a:p>
        </p:txBody>
      </p:sp>
      <p:sp>
        <p:nvSpPr>
          <p:cNvPr id="303" name="Google Shape;303;p55"/>
          <p:cNvSpPr txBox="1"/>
          <p:nvPr>
            <p:ph idx="1" type="body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Случайные события: достоверные и невозможные, совместные и несовместные.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Зависимые и независимые события.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Формулы комбинаторики.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Формула Байеса.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Формула полной вероятности.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2"/>
          <p:cNvSpPr txBox="1"/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На этом уроке мы изучим:</a:t>
            </a:r>
            <a:endParaRPr/>
          </a:p>
        </p:txBody>
      </p:sp>
      <p:sp>
        <p:nvSpPr>
          <p:cNvPr id="159" name="Google Shape;159;p32"/>
          <p:cNvSpPr txBox="1"/>
          <p:nvPr>
            <p:ph idx="1" type="body"/>
          </p:nvPr>
        </p:nvSpPr>
        <p:spPr>
          <a:xfrm>
            <a:off x="6788500" y="823675"/>
            <a:ext cx="4681200" cy="52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Что такое случайное событие.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Понятие статистической вероятности.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Классическое определение вероятности.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Формулы комбинаторики.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Виды случайных событий.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Понятие условной вероятности.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Формулу полной вероятности.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ce.jpg" id="164" name="Google Shape;164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3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4400"/>
              <a:buFont typeface="Roboto"/>
              <a:buNone/>
            </a:pPr>
            <a:r>
              <a:rPr lang="ru-RU">
                <a:solidFill>
                  <a:srgbClr val="F2F2F2"/>
                </a:solidFill>
              </a:rPr>
              <a:t>Случайное событие</a:t>
            </a:r>
            <a:endParaRPr>
              <a:solidFill>
                <a:srgbClr val="F2F2F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4"/>
          <p:cNvPicPr preferRelativeResize="0"/>
          <p:nvPr/>
        </p:nvPicPr>
        <p:blipFill rotWithShape="1">
          <a:blip r:embed="rId3">
            <a:alphaModFix/>
          </a:blip>
          <a:srcRect b="31250" l="0" r="0" t="31249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4"/>
          <p:cNvSpPr txBox="1"/>
          <p:nvPr/>
        </p:nvSpPr>
        <p:spPr>
          <a:xfrm>
            <a:off x="690847" y="499646"/>
            <a:ext cx="10171784" cy="55217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363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1" i="0" lang="ru-RU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Случайное событие</a:t>
            </a:r>
            <a:r>
              <a:rPr b="0" i="0" lang="ru-RU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при определенных условиях может произойти </a:t>
            </a:r>
            <a:r>
              <a:rPr lang="ru-RU" sz="4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или нет</a:t>
            </a:r>
            <a:r>
              <a:rPr b="0" i="0" lang="ru-RU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b="0" i="0" sz="4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5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Примеры случайного события</a:t>
            </a:r>
            <a:endParaRPr/>
          </a:p>
        </p:txBody>
      </p:sp>
      <p:sp>
        <p:nvSpPr>
          <p:cNvPr id="178" name="Google Shape;178;p35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При броске двух игральных костей на одной выпало число 1, а на другой — 2.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6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Примеры случайного события</a:t>
            </a:r>
            <a:endParaRPr/>
          </a:p>
        </p:txBody>
      </p:sp>
      <p:sp>
        <p:nvSpPr>
          <p:cNvPr id="184" name="Google Shape;184;p36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При броске двух игральных костей на одной выпало число 1, а на другой — 2.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Клиент банка не вернул кредит.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7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Примеры случайного события</a:t>
            </a:r>
            <a:endParaRPr/>
          </a:p>
        </p:txBody>
      </p:sp>
      <p:sp>
        <p:nvSpPr>
          <p:cNvPr id="190" name="Google Shape;190;p37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При броске двух игральных костей на одной выпало число 1, а на другой — 2.</a:t>
            </a:r>
            <a:endParaRPr/>
          </a:p>
          <a:p>
            <a:pPr indent="-457200" lvl="0" marL="457200" rtl="0" algn="l">
              <a:spcBef>
                <a:spcPts val="100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Клиент банка не вернул кредит.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Температура воздуха в Москве за последние десять дней не превышала 29 градусов по Цельсию.</a:t>
            </a:r>
            <a:br>
              <a:rPr lang="ru-RU"/>
            </a:b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8"/>
          <p:cNvSpPr txBox="1"/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Примеры случайного события</a:t>
            </a:r>
            <a:endParaRPr/>
          </a:p>
        </p:txBody>
      </p:sp>
      <p:sp>
        <p:nvSpPr>
          <p:cNvPr id="196" name="Google Shape;196;p38"/>
          <p:cNvSpPr txBox="1"/>
          <p:nvPr>
            <p:ph idx="1" type="body"/>
          </p:nvPr>
        </p:nvSpPr>
        <p:spPr>
          <a:xfrm>
            <a:off x="690846" y="1880129"/>
            <a:ext cx="10810307" cy="304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При броске двух игральных костей на одной выпало число 1, а на другой — 2.</a:t>
            </a:r>
            <a:endParaRPr/>
          </a:p>
          <a:p>
            <a:pPr indent="-457200" lvl="0" marL="457200" rtl="0" algn="l">
              <a:spcBef>
                <a:spcPts val="100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Клиент банка не вернул кредит.</a:t>
            </a:r>
            <a:endParaRPr/>
          </a:p>
          <a:p>
            <a:pPr indent="-457200" lvl="0" marL="457200" rtl="0" algn="l">
              <a:spcBef>
                <a:spcPts val="1000"/>
              </a:spcBef>
              <a:spcAft>
                <a:spcPts val="0"/>
              </a:spcAft>
              <a:buSzPts val="3300"/>
              <a:buAutoNum type="arabicPeriod"/>
            </a:pPr>
            <a:r>
              <a:rPr lang="ru-RU"/>
              <a:t>Температура воздуха в Москве за последние десять дней не превышала 29 градусов по Цельсию.</a:t>
            </a:r>
            <a:endParaRPr/>
          </a:p>
          <a:p>
            <a:pPr indent="-457200" lvl="0" marL="457200" rtl="0" algn="l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</a:pPr>
            <a:r>
              <a:rPr lang="ru-RU"/>
              <a:t>При стократном подбрасывании монеты орел выпал 55 раз.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